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25" r:id="rId15"/>
    <p:sldId id="326" r:id="rId16"/>
    <p:sldId id="327" r:id="rId17"/>
    <p:sldId id="328" r:id="rId18"/>
    <p:sldId id="305" r:id="rId19"/>
    <p:sldId id="270" r:id="rId20"/>
    <p:sldId id="287" r:id="rId21"/>
    <p:sldId id="292" r:id="rId22"/>
    <p:sldId id="274" r:id="rId23"/>
    <p:sldId id="272" r:id="rId24"/>
    <p:sldId id="275" r:id="rId25"/>
    <p:sldId id="278" r:id="rId26"/>
    <p:sldId id="323" r:id="rId27"/>
    <p:sldId id="276" r:id="rId28"/>
    <p:sldId id="279" r:id="rId29"/>
    <p:sldId id="324" r:id="rId30"/>
    <p:sldId id="280" r:id="rId31"/>
    <p:sldId id="281" r:id="rId32"/>
    <p:sldId id="282" r:id="rId33"/>
    <p:sldId id="308" r:id="rId34"/>
    <p:sldId id="313" r:id="rId35"/>
    <p:sldId id="284" r:id="rId36"/>
    <p:sldId id="312" r:id="rId37"/>
    <p:sldId id="285" r:id="rId38"/>
    <p:sldId id="286" r:id="rId39"/>
    <p:sldId id="290" r:id="rId40"/>
    <p:sldId id="302" r:id="rId41"/>
    <p:sldId id="317" r:id="rId42"/>
    <p:sldId id="289" r:id="rId43"/>
    <p:sldId id="321" r:id="rId44"/>
    <p:sldId id="314" r:id="rId45"/>
    <p:sldId id="31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393" autoAdjust="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우선 </a:t>
            </a:r>
            <a:r>
              <a:rPr lang="ko-KR" altLang="en-US" dirty="0" smtClean="0"/>
              <a:t>현재 간단하게 구현된 </a:t>
            </a:r>
            <a:r>
              <a:rPr lang="ko-KR" altLang="en-US" b="1" dirty="0" smtClean="0"/>
              <a:t>의료 </a:t>
            </a:r>
            <a:r>
              <a:rPr lang="ko-KR" altLang="en-US" b="1" dirty="0" err="1" smtClean="0"/>
              <a:t>마이데이터</a:t>
            </a:r>
            <a:r>
              <a:rPr lang="ko-KR" altLang="en-US" b="1" dirty="0" smtClean="0"/>
              <a:t> 웹 서비스</a:t>
            </a:r>
            <a:r>
              <a:rPr lang="ko-KR" altLang="en-US" dirty="0" smtClean="0"/>
              <a:t>의 모습을 캡처 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도메인 접속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서비스를 구축하는 것은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주 목적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아니므로 간단하게만 구현했습니다</a:t>
            </a:r>
            <a:r>
              <a:rPr lang="en-US" altLang="ko-KR" dirty="0" smtClean="0"/>
              <a:t>.</a:t>
            </a:r>
          </a:p>
          <a:p>
            <a:pPr marL="0" indent="0">
              <a:buFontTx/>
              <a:buNone/>
            </a:pPr>
            <a:endParaRPr lang="en-US" altLang="ko-KR" sz="1100" dirty="0" smtClean="0"/>
          </a:p>
          <a:p>
            <a:pPr marL="0" indent="0">
              <a:buFontTx/>
              <a:buNone/>
            </a:pPr>
            <a:r>
              <a:rPr lang="ko-KR" altLang="en-US" sz="1100" dirty="0" smtClean="0"/>
              <a:t>첫 로그인 페이지의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보시는 바와 같이 구성되어 있고</a:t>
            </a:r>
            <a:r>
              <a:rPr lang="en-US" altLang="ko-KR" sz="1100" dirty="0" smtClean="0"/>
              <a:t>,</a:t>
            </a:r>
          </a:p>
          <a:p>
            <a:pPr marL="0" indent="0">
              <a:buFontTx/>
              <a:buNone/>
            </a:pPr>
            <a:r>
              <a:rPr lang="ko-KR" altLang="en-US" sz="1100" dirty="0" smtClean="0"/>
              <a:t>로그인 세션의 경우</a:t>
            </a:r>
            <a:r>
              <a:rPr lang="en-US" altLang="ko-KR" sz="1100" dirty="0" smtClean="0"/>
              <a:t>,</a:t>
            </a:r>
            <a:r>
              <a:rPr lang="en-US" altLang="ko-KR" sz="1100" baseline="0" dirty="0" smtClean="0"/>
              <a:t> </a:t>
            </a:r>
            <a:r>
              <a:rPr lang="ko-KR" altLang="en-US" sz="1100" baseline="0" dirty="0" smtClean="0"/>
              <a:t>관련 법규에 따라 </a:t>
            </a:r>
            <a:r>
              <a:rPr lang="en-US" altLang="ko-KR" sz="1100" baseline="0" dirty="0" smtClean="0"/>
              <a:t>10</a:t>
            </a:r>
            <a:r>
              <a:rPr lang="ko-KR" altLang="en-US" sz="1100" baseline="0" dirty="0" smtClean="0"/>
              <a:t>분 이후 자동으로 세션이 해제되도록 설계하였습니다</a:t>
            </a:r>
            <a:r>
              <a:rPr lang="en-US" altLang="ko-KR" sz="1100" baseline="0" dirty="0" smtClean="0"/>
              <a:t>.</a:t>
            </a:r>
          </a:p>
          <a:p>
            <a:pPr marL="0" indent="0">
              <a:buFontTx/>
              <a:buNone/>
            </a:pPr>
            <a:endParaRPr lang="en-US" altLang="ko-KR" sz="1100" baseline="0" dirty="0" smtClean="0"/>
          </a:p>
          <a:p>
            <a:pPr marL="0" indent="0">
              <a:buFontTx/>
              <a:buNone/>
            </a:pPr>
            <a:r>
              <a:rPr lang="ko-KR" altLang="en-US" sz="1100" baseline="0" dirty="0" smtClean="0"/>
              <a:t>이제 회원가입 버튼을 눌러 진행하는 경우</a:t>
            </a:r>
            <a:r>
              <a:rPr lang="en-US" altLang="ko-KR" sz="1100" baseline="0" dirty="0" smtClean="0"/>
              <a:t>, </a:t>
            </a:r>
            <a:r>
              <a:rPr lang="ko-KR" altLang="en-US" sz="1100" baseline="0" dirty="0" smtClean="0"/>
              <a:t>출력되는 </a:t>
            </a:r>
            <a:r>
              <a:rPr lang="en-US" altLang="ko-KR" sz="1100" baseline="0" dirty="0" smtClean="0"/>
              <a:t>UI</a:t>
            </a:r>
            <a:r>
              <a:rPr lang="ko-KR" altLang="en-US" sz="1100" baseline="0" dirty="0" smtClean="0"/>
              <a:t>를 보여드리겠습니다</a:t>
            </a:r>
            <a:r>
              <a:rPr lang="en-US" altLang="ko-KR" sz="1100" baseline="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단계로 구성되어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아이디와 비밀번호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별명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다양한 정보를 기입할 수 있으며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이러한 데이터들은 모두 가명처리되어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추가로 진단서 업로드 페이지가 존재하며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정해진 양식을 다운받아 기입 후 업로드 시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해당 텍스트를 읽어서 편하게 사용자 개인정보로서 정보가 업데이트되도록 설계하였습니다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테스트를 위해 텍스트를 문서를 통해 읽도록 구성되어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각 기능은 컨테이너 별로 분리되어 </a:t>
            </a:r>
            <a:r>
              <a:rPr lang="en-US" altLang="ko-KR" baseline="0" dirty="0" smtClean="0"/>
              <a:t>WAS </a:t>
            </a:r>
            <a:r>
              <a:rPr lang="ko-KR" altLang="en-US" baseline="0" dirty="0" smtClean="0"/>
              <a:t>측 인스턴스에서 동작하고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1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가입된 계정으로 로그인한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목록 페이지로 이동하게 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입력한 정보들에 따른 추천 상품들을 조회할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8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패스워드의 경우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해시 암호화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민감 정보들의 경우 양방향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 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 표준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Standard)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불리는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 알고리즘은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대체한 암호 알고리즘이며 암호화와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복호화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과정에서 동일한 키를 사용하는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대칭 키 알고리즘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비해서 키 사이즈가 자유롭다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가변 길이의 블록과 가변 길이의 키 사용이 가능하다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구조가 아닌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이용한다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25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</a:t>
            </a:r>
            <a:r>
              <a:rPr lang="en-US" altLang="ko-KR" dirty="0" smtClean="0"/>
              <a:t>Spring Framework</a:t>
            </a:r>
            <a:r>
              <a:rPr lang="ko-KR" altLang="en-US" baseline="0" dirty="0" smtClean="0"/>
              <a:t>를 통한 간단한 쇼핑몰을 구성한 경험이 있어서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토대로 </a:t>
            </a:r>
            <a:r>
              <a:rPr lang="en-US" altLang="ko-KR" baseline="0" dirty="0" err="1" smtClean="0"/>
              <a:t>MVC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패턴을 적용하여 간단한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-flask </a:t>
            </a:r>
            <a:r>
              <a:rPr lang="ko-KR" altLang="en-US" baseline="0" dirty="0" smtClean="0"/>
              <a:t>웹 서비스를 구현하였습니다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3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세션 처리의 경우</a:t>
            </a:r>
            <a:r>
              <a:rPr lang="en-US" altLang="ko-KR" dirty="0" smtClean="0"/>
              <a:t>, flask</a:t>
            </a:r>
            <a:r>
              <a:rPr lang="ko-KR" altLang="en-US" dirty="0" smtClean="0"/>
              <a:t>에</a:t>
            </a:r>
            <a:r>
              <a:rPr lang="ko-KR" altLang="en-US" baseline="0" dirty="0" smtClean="0"/>
              <a:t> 존재하는 </a:t>
            </a:r>
            <a:r>
              <a:rPr lang="en-US" altLang="ko-KR" baseline="0" dirty="0" err="1" smtClean="0"/>
              <a:t>flask_login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라이브러리를 통해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3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현재의 다음과 같이 진행중이며</a:t>
            </a:r>
            <a:endParaRPr lang="en-US" altLang="ko-KR" dirty="0" smtClean="0"/>
          </a:p>
          <a:p>
            <a:r>
              <a:rPr lang="ko-KR" altLang="en-US" dirty="0" smtClean="0"/>
              <a:t>이후 계획은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 </a:t>
            </a:r>
            <a:r>
              <a:rPr lang="ko-KR" altLang="en-US" dirty="0" smtClean="0"/>
              <a:t>패스 내용 </a:t>
            </a:r>
            <a:r>
              <a:rPr lang="en-US" altLang="ko-KR" smtClean="0"/>
              <a:t>--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현재는 구현된 웹 서비스를 </a:t>
            </a:r>
            <a:r>
              <a:rPr lang="en-US" altLang="ko-KR" sz="1200" dirty="0" smtClean="0"/>
              <a:t>AWS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상에 </a:t>
            </a:r>
            <a:r>
              <a:rPr lang="en-US" altLang="ko-KR" sz="1200" dirty="0" smtClean="0"/>
              <a:t>WEB / WAS / DB</a:t>
            </a:r>
            <a:r>
              <a:rPr lang="ko-KR" altLang="en-US" sz="1200" dirty="0" smtClean="0"/>
              <a:t>를 각각 나누어 전반적인 마이그레이션 작업이 완료된 상태입니다</a:t>
            </a:r>
            <a:r>
              <a:rPr lang="en-US" altLang="ko-KR" sz="120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저장소에 환자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고객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데이터를 저장 시 가명 처리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암호화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로직이</a:t>
            </a:r>
            <a:r>
              <a:rPr lang="ko-KR" altLang="en-US" sz="1200" dirty="0" smtClean="0"/>
              <a:t> 구현 되어있고 </a:t>
            </a:r>
            <a:r>
              <a:rPr lang="en-US" altLang="ko-KR" sz="1200" dirty="0" smtClean="0"/>
              <a:t>AWS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Auroradb-mysql</a:t>
            </a:r>
            <a:r>
              <a:rPr lang="ko-KR" altLang="en-US" sz="1200" dirty="0" smtClean="0"/>
              <a:t>을 이용할 계획입니다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비회원인 경우 가입 후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가능하도록 구현하였고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가입 후 </a:t>
            </a:r>
            <a:r>
              <a:rPr lang="en-US" altLang="ko-KR" sz="1200" dirty="0" err="1" smtClean="0"/>
              <a:t>db</a:t>
            </a:r>
            <a:r>
              <a:rPr lang="ko-KR" altLang="en-US" sz="1200" dirty="0" smtClean="0"/>
              <a:t>에 </a:t>
            </a:r>
            <a:r>
              <a:rPr lang="ko-KR" altLang="en-US" sz="1200" dirty="0" err="1" smtClean="0"/>
              <a:t>가명처리</a:t>
            </a:r>
            <a:r>
              <a:rPr lang="ko-KR" altLang="en-US" sz="1200" dirty="0" smtClean="0"/>
              <a:t> 후 저장된 회원 정보를 기반으로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가능하며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로그인 세션이 최대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분 유지되도록 설계되었습니다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가입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개인 정보 수집 동의를 강제하였습니다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가입 과정 중에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진단서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이미지를 업로드를 가능하도록 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이미지의 특정 텍스트를 기반으로 회원의 진단 기록을 파악하고 이를 출력하도록 설계하였습니다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 과정에서 텍스트 추출 후 이미지는 저장하지 않습니다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 회원이 로그인 한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8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보입니다</a:t>
            </a:r>
            <a:r>
              <a:rPr lang="en-US" altLang="ko-KR"/>
              <a:t>. </a:t>
            </a:r>
            <a:r>
              <a:rPr lang="ko-KR" altLang="en-US"/>
              <a:t>안전성을 검증하고 시각화하기 위해 차주부터 클라우드 모의해킹</a:t>
            </a:r>
            <a:r>
              <a:rPr lang="en-US" altLang="ko-KR"/>
              <a:t>, </a:t>
            </a:r>
            <a:r>
              <a:rPr lang="ko-KR" altLang="en-US"/>
              <a:t>관제를 시도할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이상 발표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71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42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.svg"/><Relationship Id="rId18" Type="http://schemas.openxmlformats.org/officeDocument/2006/relationships/image" Target="../media/image50.png"/><Relationship Id="rId3" Type="http://schemas.openxmlformats.org/officeDocument/2006/relationships/image" Target="../media/image34.png"/><Relationship Id="rId21" Type="http://schemas.openxmlformats.org/officeDocument/2006/relationships/image" Target="../media/image53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17" Type="http://schemas.openxmlformats.org/officeDocument/2006/relationships/image" Target="../media/image49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24" Type="http://schemas.openxmlformats.org/officeDocument/2006/relationships/image" Target="../media/image25.sv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14" Type="http://schemas.openxmlformats.org/officeDocument/2006/relationships/image" Target="../media/image39.png"/><Relationship Id="rId2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69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69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71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8" Type="http://schemas.openxmlformats.org/officeDocument/2006/relationships/image" Target="../media/image45.png"/><Relationship Id="rId51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3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1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4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102.png"/><Relationship Id="rId20" Type="http://schemas.openxmlformats.org/officeDocument/2006/relationships/image" Target="../media/image36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4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102.png"/><Relationship Id="rId20" Type="http://schemas.openxmlformats.org/officeDocument/2006/relationships/image" Target="../media/image36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54.png"/><Relationship Id="rId26" Type="http://schemas.openxmlformats.org/officeDocument/2006/relationships/image" Target="../media/image49.svg"/><Relationship Id="rId39" Type="http://schemas.openxmlformats.org/officeDocument/2006/relationships/image" Target="../media/image56.png"/><Relationship Id="rId21" Type="http://schemas.openxmlformats.org/officeDocument/2006/relationships/image" Target="../media/image90.png"/><Relationship Id="rId34" Type="http://schemas.openxmlformats.org/officeDocument/2006/relationships/image" Target="../media/image95.png"/><Relationship Id="rId42" Type="http://schemas.openxmlformats.org/officeDocument/2006/relationships/image" Target="../media/image45.svg"/><Relationship Id="rId47" Type="http://schemas.openxmlformats.org/officeDocument/2006/relationships/image" Target="../media/image92.png"/><Relationship Id="rId50" Type="http://schemas.openxmlformats.org/officeDocument/2006/relationships/image" Target="../media/image103.png"/><Relationship Id="rId55" Type="http://schemas.openxmlformats.org/officeDocument/2006/relationships/image" Target="../media/image61.png"/><Relationship Id="rId63" Type="http://schemas.openxmlformats.org/officeDocument/2006/relationships/image" Target="../media/image46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7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7.png"/><Relationship Id="rId24" Type="http://schemas.openxmlformats.org/officeDocument/2006/relationships/image" Target="../media/image51.svg"/><Relationship Id="rId32" Type="http://schemas.openxmlformats.org/officeDocument/2006/relationships/image" Target="../media/image64.png"/><Relationship Id="rId37" Type="http://schemas.openxmlformats.org/officeDocument/2006/relationships/image" Target="../media/image73.png"/><Relationship Id="rId40" Type="http://schemas.openxmlformats.org/officeDocument/2006/relationships/image" Target="../media/image69.png"/><Relationship Id="rId45" Type="http://schemas.openxmlformats.org/officeDocument/2006/relationships/image" Target="../media/image76.png"/><Relationship Id="rId53" Type="http://schemas.openxmlformats.org/officeDocument/2006/relationships/image" Target="../media/image59.png"/><Relationship Id="rId58" Type="http://schemas.openxmlformats.org/officeDocument/2006/relationships/image" Target="../media/image62.png"/><Relationship Id="rId66" Type="http://schemas.openxmlformats.org/officeDocument/2006/relationships/image" Target="../media/image97.png"/><Relationship Id="rId5" Type="http://schemas.openxmlformats.org/officeDocument/2006/relationships/image" Target="../media/image35.png"/><Relationship Id="rId15" Type="http://schemas.openxmlformats.org/officeDocument/2006/relationships/image" Target="../media/image43.svg"/><Relationship Id="rId23" Type="http://schemas.openxmlformats.org/officeDocument/2006/relationships/image" Target="../media/image79.png"/><Relationship Id="rId28" Type="http://schemas.openxmlformats.org/officeDocument/2006/relationships/image" Target="../media/image39.png"/><Relationship Id="rId36" Type="http://schemas.openxmlformats.org/officeDocument/2006/relationships/image" Target="../media/image65.png"/><Relationship Id="rId49" Type="http://schemas.openxmlformats.org/officeDocument/2006/relationships/image" Target="../media/image102.png"/><Relationship Id="rId57" Type="http://schemas.openxmlformats.org/officeDocument/2006/relationships/image" Target="../media/image53.png"/><Relationship Id="rId61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87.png"/><Relationship Id="rId31" Type="http://schemas.openxmlformats.org/officeDocument/2006/relationships/image" Target="../media/image45.png"/><Relationship Id="rId44" Type="http://schemas.openxmlformats.org/officeDocument/2006/relationships/image" Target="../media/image85.png"/><Relationship Id="rId52" Type="http://schemas.openxmlformats.org/officeDocument/2006/relationships/image" Target="../media/image66.png"/><Relationship Id="rId60" Type="http://schemas.openxmlformats.org/officeDocument/2006/relationships/image" Target="../media/image63.png"/><Relationship Id="rId65" Type="http://schemas.openxmlformats.org/officeDocument/2006/relationships/image" Target="../media/image51.png"/><Relationship Id="rId4" Type="http://schemas.openxmlformats.org/officeDocument/2006/relationships/image" Target="../media/image34.png"/><Relationship Id="rId9" Type="http://schemas.openxmlformats.org/officeDocument/2006/relationships/image" Target="../media/image9.svg"/><Relationship Id="rId14" Type="http://schemas.openxmlformats.org/officeDocument/2006/relationships/image" Target="../media/image74.png"/><Relationship Id="rId22" Type="http://schemas.openxmlformats.org/officeDocument/2006/relationships/image" Target="../media/image91.png"/><Relationship Id="rId27" Type="http://schemas.openxmlformats.org/officeDocument/2006/relationships/image" Target="../media/image68.png"/><Relationship Id="rId30" Type="http://schemas.openxmlformats.org/officeDocument/2006/relationships/image" Target="../media/image70.png"/><Relationship Id="rId35" Type="http://schemas.openxmlformats.org/officeDocument/2006/relationships/image" Target="../media/image96.png"/><Relationship Id="rId43" Type="http://schemas.openxmlformats.org/officeDocument/2006/relationships/image" Target="../media/image84.png"/><Relationship Id="rId48" Type="http://schemas.openxmlformats.org/officeDocument/2006/relationships/image" Target="../media/image107.png"/><Relationship Id="rId56" Type="http://schemas.openxmlformats.org/officeDocument/2006/relationships/image" Target="../media/image49.png"/><Relationship Id="rId64" Type="http://schemas.openxmlformats.org/officeDocument/2006/relationships/image" Target="../media/image50.png"/><Relationship Id="rId69" Type="http://schemas.openxmlformats.org/officeDocument/2006/relationships/image" Target="../media/image80.png"/><Relationship Id="rId8" Type="http://schemas.openxmlformats.org/officeDocument/2006/relationships/image" Target="../media/image38.png"/><Relationship Id="rId51" Type="http://schemas.openxmlformats.org/officeDocument/2006/relationships/image" Target="../media/image77.png"/><Relationship Id="rId3" Type="http://schemas.openxmlformats.org/officeDocument/2006/relationships/image" Target="../media/image67.png"/><Relationship Id="rId12" Type="http://schemas.openxmlformats.org/officeDocument/2006/relationships/image" Target="../media/image93.png"/><Relationship Id="rId17" Type="http://schemas.openxmlformats.org/officeDocument/2006/relationships/image" Target="../media/image48.png"/><Relationship Id="rId25" Type="http://schemas.openxmlformats.org/officeDocument/2006/relationships/image" Target="../media/image78.png"/><Relationship Id="rId33" Type="http://schemas.openxmlformats.org/officeDocument/2006/relationships/image" Target="../media/image58.png"/><Relationship Id="rId38" Type="http://schemas.openxmlformats.org/officeDocument/2006/relationships/image" Target="../media/image41.png"/><Relationship Id="rId46" Type="http://schemas.openxmlformats.org/officeDocument/2006/relationships/image" Target="../media/image86.png"/><Relationship Id="rId59" Type="http://schemas.openxmlformats.org/officeDocument/2006/relationships/image" Target="../media/image52.png"/><Relationship Id="rId67" Type="http://schemas.openxmlformats.org/officeDocument/2006/relationships/image" Target="../media/image104.png"/><Relationship Id="rId20" Type="http://schemas.openxmlformats.org/officeDocument/2006/relationships/image" Target="../media/image89.png"/><Relationship Id="rId41" Type="http://schemas.openxmlformats.org/officeDocument/2006/relationships/image" Target="../media/image75.png"/><Relationship Id="rId54" Type="http://schemas.openxmlformats.org/officeDocument/2006/relationships/image" Target="../media/image60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116" y="1166275"/>
            <a:ext cx="4477366" cy="2831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148" y="574233"/>
            <a:ext cx="3946540" cy="251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032" y="3663624"/>
            <a:ext cx="3946540" cy="254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5973482" y="1833317"/>
            <a:ext cx="2093666" cy="87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0"/>
          </p:cNvCxnSpPr>
          <p:nvPr/>
        </p:nvCxnSpPr>
        <p:spPr>
          <a:xfrm>
            <a:off x="10058302" y="2883888"/>
            <a:ext cx="0" cy="7797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339451" y="4189601"/>
            <a:ext cx="6036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[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로그인 세션은 일정 시간 후 해제 필요 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– 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위 서비스는 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10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분으로 설계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]</a:t>
            </a:r>
          </a:p>
          <a:p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개인정보취급자가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일정시간 이상 업무처리를 하지 않는 경우에는 자동으로 시스템 접속이 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차단되도록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하여야 한다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859" y="5939591"/>
            <a:ext cx="6160439" cy="774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0" y="375772"/>
            <a:ext cx="4533674" cy="2926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90" y="375772"/>
            <a:ext cx="4532236" cy="2926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73" y="3484971"/>
            <a:ext cx="4494571" cy="2902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89" y="3484971"/>
            <a:ext cx="4532237" cy="2902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5299563" y="1865467"/>
            <a:ext cx="10985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8784454" y="2967684"/>
            <a:ext cx="1738" cy="8517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63664" y="5115339"/>
            <a:ext cx="1057255" cy="1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1" y="564534"/>
            <a:ext cx="4303832" cy="2804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1" y="3569122"/>
            <a:ext cx="4303832" cy="2778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718" y="1966687"/>
            <a:ext cx="5531071" cy="3543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화살표 연결선 4"/>
          <p:cNvCxnSpPr/>
          <p:nvPr/>
        </p:nvCxnSpPr>
        <p:spPr>
          <a:xfrm flipH="1">
            <a:off x="3036484" y="3068735"/>
            <a:ext cx="1" cy="10007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108323" y="5380383"/>
            <a:ext cx="1089364" cy="132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7" y="4339401"/>
            <a:ext cx="7169312" cy="2356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81702" y="1312364"/>
            <a:ext cx="6346609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INSERT INTO </a:t>
            </a:r>
            <a:r>
              <a:rPr lang="en-US" altLang="ko-KR" sz="1400" dirty="0" err="1">
                <a:solidFill>
                  <a:srgbClr val="002060"/>
                </a:solidFill>
                <a:latin typeface="Consolas" panose="020B0609020204030204" pitchFamily="49" charset="0"/>
              </a:rPr>
              <a:t>user_data_table</a:t>
            </a:r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 (user, 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pw, … )</a:t>
            </a:r>
            <a:endParaRPr lang="en-US" altLang="ko-KR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VALUES </a:t>
            </a:r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HEX(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AES_ENCRYPT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KEY_VALUE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SHA2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, 256), … );</a:t>
            </a:r>
            <a:endParaRPr lang="ko-KR" alt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2920" y="379374"/>
            <a:ext cx="3276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 정보 가명 처리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314" y="1312364"/>
            <a:ext cx="2553569" cy="2566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56" y="2678490"/>
            <a:ext cx="4112196" cy="1362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79074" y="2271570"/>
            <a:ext cx="5163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user_data_schema.user_data_table</a:t>
            </a:r>
            <a:r>
              <a:rPr lang="ko-KR" altLang="en-US" sz="1600" dirty="0"/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77856" y="5289158"/>
            <a:ext cx="4112196" cy="144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928311" y="1598877"/>
            <a:ext cx="12152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33" y="243913"/>
            <a:ext cx="3489462" cy="5702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76" y="241580"/>
            <a:ext cx="3693150" cy="3307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1504" b="1997"/>
          <a:stretch/>
        </p:blipFill>
        <p:spPr>
          <a:xfrm>
            <a:off x="5109164" y="1895414"/>
            <a:ext cx="927544" cy="225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456" y="1932886"/>
            <a:ext cx="956056" cy="2167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3163" y="588470"/>
            <a:ext cx="2943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4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MVC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패턴 기반 설계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747933" y="1514015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Nginx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와 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 사용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747933" y="2265239"/>
            <a:ext cx="3425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docker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컨테이너를 통한 배포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723476" y="3063993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Git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통한 형상관리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228288" y="2115711"/>
            <a:ext cx="12152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633252" y="2265239"/>
            <a:ext cx="1113184" cy="20549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692357" y="1362993"/>
            <a:ext cx="2463922" cy="9022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53" y="4320209"/>
            <a:ext cx="4043639" cy="242618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511853" y="4320209"/>
            <a:ext cx="4121399" cy="242618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102" y="4320209"/>
            <a:ext cx="2509224" cy="239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96" y="779730"/>
            <a:ext cx="4136617" cy="784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3163" y="588470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669789" y="1231199"/>
            <a:ext cx="4095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Flask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flask_login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라이브러리 활용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464" t="18883" r="446" b="16148"/>
          <a:stretch/>
        </p:blipFill>
        <p:spPr>
          <a:xfrm>
            <a:off x="821634" y="1812374"/>
            <a:ext cx="8401879" cy="4659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8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47" y="1242028"/>
            <a:ext cx="6444060" cy="3138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43163" y="588470"/>
            <a:ext cx="4188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개발 파트 진행도 및 이후 계획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612082" y="1350119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전반적인 개발 완료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12082" y="4718575"/>
            <a:ext cx="6566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배포 완료 후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AuroraDB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스냅샷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S3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Macie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분석 적용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612081" y="1908869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인프라 배포 진행중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612081" y="5310578"/>
            <a:ext cx="3400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도메인 및 보안 인프라와 결합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761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9993" y="388586"/>
            <a:ext cx="9388337" cy="6025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5021" y="4084034"/>
            <a:ext cx="5379140" cy="2608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8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그림 179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689329" y="1113152"/>
            <a:ext cx="4965700" cy="2015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895579" y="3233761"/>
            <a:ext cx="6400800" cy="1558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5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=""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="" xmlns:asvg="http://schemas.microsoft.com/office/drawing/2016/SVG/main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79956"/>
              </p:ext>
            </p:extLst>
          </p:nvPr>
        </p:nvGraphicFramePr>
        <p:xfrm>
          <a:off x="658585" y="35498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Worksheet" showAsIcon="1" r:id="rId6" imgW="914400" imgH="792360" progId="Excel.Sheet.12">
                  <p:embed/>
                </p:oleObj>
              </mc:Choice>
              <mc:Fallback>
                <p:oleObj name="Worksheet" showAsIcon="1" r:id="rId6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585" y="35498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1" y="0"/>
            <a:ext cx="483812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42" y="1839809"/>
            <a:ext cx="6370432" cy="3178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42" y="95870"/>
            <a:ext cx="1523586" cy="1743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9" y="71437"/>
            <a:ext cx="4943475" cy="6715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523" y="1210706"/>
            <a:ext cx="6107181" cy="2110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523" y="3568000"/>
            <a:ext cx="6107181" cy="3077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523" y="198979"/>
            <a:ext cx="925995" cy="9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3737</Words>
  <Application>Microsoft Office PowerPoint</Application>
  <PresentationFormat>와이드스크린</PresentationFormat>
  <Paragraphs>845</Paragraphs>
  <Slides>44</Slides>
  <Notes>44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Alata</vt:lpstr>
      <vt:lpstr>Anaheim</vt:lpstr>
      <vt:lpstr>Montserrat</vt:lpstr>
      <vt:lpstr>Roboto Condensed Light</vt:lpstr>
      <vt:lpstr>Source Sans Pro</vt:lpstr>
      <vt:lpstr>넥슨Lv1고딕 OTF Bold</vt:lpstr>
      <vt:lpstr>맑은 고딕</vt:lpstr>
      <vt:lpstr>뫼비우스 Bold</vt:lpstr>
      <vt:lpstr>뫼비우스 Regular</vt:lpstr>
      <vt:lpstr>Arial</vt:lpstr>
      <vt:lpstr>Consolas</vt:lpstr>
      <vt:lpstr>Office 테마</vt:lpstr>
      <vt:lpstr>Healthcare Center Website by Slidesgo</vt:lpstr>
      <vt:lpstr>Worksheet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PowerPoint 프레젠테이션</vt:lpstr>
      <vt:lpstr>향후 계획</vt:lpstr>
      <vt:lpstr>5. 향후 계획   </vt:lpstr>
      <vt:lpstr>PowerPoint 프레젠테이션</vt:lpstr>
      <vt:lpstr>PowerPoint 프레젠테이션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user</cp:lastModifiedBy>
  <cp:revision>129</cp:revision>
  <dcterms:created xsi:type="dcterms:W3CDTF">2021-11-18T06:31:21Z</dcterms:created>
  <dcterms:modified xsi:type="dcterms:W3CDTF">2021-11-20T04:59:56Z</dcterms:modified>
</cp:coreProperties>
</file>